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0"/>
  </p:notesMasterIdLst>
  <p:sldIdLst>
    <p:sldId id="256" r:id="rId2"/>
    <p:sldId id="257" r:id="rId3"/>
    <p:sldId id="284" r:id="rId4"/>
    <p:sldId id="285" r:id="rId5"/>
    <p:sldId id="286" r:id="rId6"/>
    <p:sldId id="287" r:id="rId7"/>
    <p:sldId id="288" r:id="rId8"/>
    <p:sldId id="258" r:id="rId9"/>
  </p:sldIdLst>
  <p:sldSz cx="9144000" cy="5143500" type="screen16x9"/>
  <p:notesSz cx="6858000" cy="9144000"/>
  <p:embeddedFontLst>
    <p:embeddedFont>
      <p:font typeface="Apple Braille" pitchFamily="2" charset="0"/>
      <p:regular r:id="rId11"/>
    </p:embeddedFont>
    <p:embeddedFont>
      <p:font typeface="Georgia" panose="02040502050405020303" pitchFamily="18" charset="0"/>
      <p:regular r:id="rId12"/>
      <p:bold r:id="rId13"/>
      <p:italic r:id="rId14"/>
      <p:boldItalic r:id="rId15"/>
    </p:embeddedFont>
    <p:embeddedFont>
      <p:font typeface="Roboto Slab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23AD93-CFA6-4223-87D4-B8E5C44F0EC9}">
  <a:tblStyle styleId="{3523AD93-CFA6-4223-87D4-B8E5C44F0E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9"/>
    <p:restoredTop sz="94665"/>
  </p:normalViewPr>
  <p:slideViewPr>
    <p:cSldViewPr snapToGrid="0" snapToObjects="1">
      <p:cViewPr varScale="1">
        <p:scale>
          <a:sx n="143" d="100"/>
          <a:sy n="143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369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184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37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83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877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169100" y="400050"/>
            <a:ext cx="7554900" cy="3842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33400" y="1440375"/>
            <a:ext cx="5041200" cy="3150600"/>
          </a:xfrm>
          <a:prstGeom prst="rect">
            <a:avLst/>
          </a:prstGeom>
          <a:ln w="1143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6000"/>
              <a:buNone/>
              <a:defRPr sz="6000">
                <a:solidFill>
                  <a:srgbClr val="11111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1169100" y="721350"/>
            <a:ext cx="7441500" cy="387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533400" y="552450"/>
            <a:ext cx="2106600" cy="1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3012775" y="1052499"/>
            <a:ext cx="2597400" cy="32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▣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5766774" y="1052499"/>
            <a:ext cx="2597400" cy="324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▣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521275" y="560700"/>
            <a:ext cx="8036100" cy="4022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4297650" y="47179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3400" y="552450"/>
            <a:ext cx="2106600" cy="12576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 Slab"/>
              <a:buNone/>
              <a:defRPr sz="2400">
                <a:solidFill>
                  <a:schemeClr val="dk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203050" y="1132549"/>
            <a:ext cx="5185200" cy="3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□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■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▣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●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○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■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●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○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Georgia"/>
              <a:buChar char="■"/>
              <a:defRPr sz="2400">
                <a:solidFill>
                  <a:srgbClr val="11111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buNone/>
              <a:defRPr sz="1300">
                <a:solidFill>
                  <a:srgbClr val="B7B7B7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ctrTitle"/>
          </p:nvPr>
        </p:nvSpPr>
        <p:spPr>
          <a:xfrm>
            <a:off x="824753" y="134470"/>
            <a:ext cx="3460376" cy="22591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atin typeface="Apple Braille" pitchFamily="2" charset="0"/>
              </a:rPr>
              <a:t>iPhone</a:t>
            </a:r>
            <a:br>
              <a:rPr lang="en" dirty="0"/>
            </a:br>
            <a:r>
              <a:rPr lang="en" dirty="0"/>
              <a:t>  </a:t>
            </a:r>
            <a:endParaRPr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43000A-8C90-8245-8C89-C244E76B4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049" y="1669279"/>
            <a:ext cx="3918326" cy="2613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AD70C7-5EEE-0449-B6CB-D0E07EB2BDDD}"/>
              </a:ext>
            </a:extLst>
          </p:cNvPr>
          <p:cNvSpPr txBox="1"/>
          <p:nvPr/>
        </p:nvSpPr>
        <p:spPr>
          <a:xfrm>
            <a:off x="824755" y="1757081"/>
            <a:ext cx="3487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pple Braille" pitchFamily="2" charset="0"/>
              </a:rPr>
              <a:t>The phone that shaped modern technology</a:t>
            </a:r>
          </a:p>
        </p:txBody>
      </p:sp>
      <p:pic>
        <p:nvPicPr>
          <p:cNvPr id="5" name="Illusions 130BPM.m4a" descr="Illusions 130BPM.m4a">
            <a:hlinkClick r:id="" action="ppaction://media"/>
            <a:extLst>
              <a:ext uri="{FF2B5EF4-FFF2-40B4-BE49-F238E27FC236}">
                <a16:creationId xmlns:a16="http://schemas.microsoft.com/office/drawing/2014/main" id="{85615DEC-26F1-2046-BCA0-E82476681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12" y="3590739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pple Braille" pitchFamily="2" charset="0"/>
              </a:rPr>
              <a:t>What</a:t>
            </a:r>
            <a:r>
              <a:rPr lang="en" dirty="0">
                <a:solidFill>
                  <a:schemeClr val="tx1"/>
                </a:solidFill>
                <a:latin typeface="Apple Braille" pitchFamily="2" charset="0"/>
              </a:rPr>
              <a:t>?</a:t>
            </a:r>
            <a:endParaRPr dirty="0">
              <a:solidFill>
                <a:schemeClr val="tx1"/>
              </a:solidFill>
              <a:latin typeface="Apple Braille" pitchFamily="2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6566C-4F0E-0645-A137-092DFB5AAC5F}"/>
              </a:ext>
            </a:extLst>
          </p:cNvPr>
          <p:cNvSpPr txBox="1"/>
          <p:nvPr/>
        </p:nvSpPr>
        <p:spPr>
          <a:xfrm>
            <a:off x="1434352" y="1757082"/>
            <a:ext cx="3845860" cy="16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pple Braille" pitchFamily="2" charset="0"/>
              </a:rPr>
              <a:t>First full screen candy-bar style smartphone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pple Braille" pitchFamily="2" charset="0"/>
              </a:rPr>
              <a:t>Origin of “sleek”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pple Braille" pitchFamily="2" charset="0"/>
              </a:rPr>
              <a:t>1</a:t>
            </a:r>
            <a:r>
              <a:rPr lang="en-US" sz="1700" baseline="30000" dirty="0">
                <a:latin typeface="Apple Braille" pitchFamily="2" charset="0"/>
              </a:rPr>
              <a:t>st</a:t>
            </a:r>
            <a:r>
              <a:rPr lang="en-US" sz="1700" dirty="0">
                <a:latin typeface="Apple Braille" pitchFamily="2" charset="0"/>
              </a:rPr>
              <a:t> Generation iPhone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D9090-E113-704E-96F9-C196CA7CD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66" y="717175"/>
            <a:ext cx="3697945" cy="2465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pple Braille" pitchFamily="2" charset="0"/>
              </a:rPr>
              <a:t>Why</a:t>
            </a:r>
            <a:r>
              <a:rPr lang="en" dirty="0">
                <a:solidFill>
                  <a:schemeClr val="tx1"/>
                </a:solidFill>
                <a:latin typeface="Apple Braille" pitchFamily="2" charset="0"/>
              </a:rPr>
              <a:t>?</a:t>
            </a:r>
            <a:endParaRPr dirty="0">
              <a:solidFill>
                <a:schemeClr val="tx1"/>
              </a:solidFill>
              <a:latin typeface="Apple Braille" pitchFamily="2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6566C-4F0E-0645-A137-092DFB5AAC5F}"/>
              </a:ext>
            </a:extLst>
          </p:cNvPr>
          <p:cNvSpPr txBox="1"/>
          <p:nvPr/>
        </p:nvSpPr>
        <p:spPr>
          <a:xfrm>
            <a:off x="1434353" y="1515035"/>
            <a:ext cx="3827929" cy="20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pple Braille" pitchFamily="2" charset="0"/>
              </a:rPr>
              <a:t>“less is more”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pple Braille" pitchFamily="2" charset="0"/>
              </a:rPr>
              <a:t>Favored ease of use over functionality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latin typeface="Apple Braille" pitchFamily="2" charset="0"/>
              </a:rPr>
              <a:t>Break the mold of Blackberry-like smartphones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6A33BE-7C90-3640-B67C-DD81F515F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448" y="2205316"/>
            <a:ext cx="3332670" cy="237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3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pple Braille" pitchFamily="2" charset="0"/>
              </a:rPr>
              <a:t>When</a:t>
            </a:r>
            <a:r>
              <a:rPr lang="en" dirty="0">
                <a:solidFill>
                  <a:schemeClr val="tx1"/>
                </a:solidFill>
                <a:latin typeface="Apple Braille" pitchFamily="2" charset="0"/>
              </a:rPr>
              <a:t>?</a:t>
            </a:r>
            <a:endParaRPr dirty="0">
              <a:solidFill>
                <a:schemeClr val="tx1"/>
              </a:solidFill>
              <a:latin typeface="Apple Braille" pitchFamily="2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6566C-4F0E-0645-A137-092DFB5AAC5F}"/>
              </a:ext>
            </a:extLst>
          </p:cNvPr>
          <p:cNvSpPr txBox="1"/>
          <p:nvPr/>
        </p:nvSpPr>
        <p:spPr>
          <a:xfrm>
            <a:off x="1353671" y="1586754"/>
            <a:ext cx="3558988" cy="1701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pple Braille" pitchFamily="2" charset="0"/>
              </a:rPr>
              <a:t>Announced on June 11</a:t>
            </a:r>
            <a:r>
              <a:rPr lang="en-US" sz="1800" baseline="30000" dirty="0">
                <a:latin typeface="Apple Braille" pitchFamily="2" charset="0"/>
              </a:rPr>
              <a:t>th</a:t>
            </a:r>
            <a:r>
              <a:rPr lang="en-US" sz="1800" dirty="0">
                <a:latin typeface="Apple Braille" pitchFamily="2" charset="0"/>
              </a:rPr>
              <a:t>, 2007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pple Braille" pitchFamily="2" charset="0"/>
              </a:rPr>
              <a:t>Released on June 29</a:t>
            </a:r>
            <a:r>
              <a:rPr lang="en-US" sz="1800" baseline="30000" dirty="0">
                <a:latin typeface="Apple Braille" pitchFamily="2" charset="0"/>
              </a:rPr>
              <a:t>th</a:t>
            </a:r>
            <a:r>
              <a:rPr lang="en-US" sz="1800" dirty="0">
                <a:latin typeface="Apple Braille" pitchFamily="2" charset="0"/>
              </a:rPr>
              <a:t>, 2009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pple Braille" pitchFamily="2" charset="0"/>
              </a:rPr>
              <a:t>Took over smartphone industry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53CE9-C9A2-AE43-BDBC-4F5A40EC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23" y="738466"/>
            <a:ext cx="3115637" cy="1717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AF4DC5-E639-C743-A36F-3D0407723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436" y="2447365"/>
            <a:ext cx="3116728" cy="21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82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pple Braille" pitchFamily="2" charset="0"/>
              </a:rPr>
              <a:t>Who</a:t>
            </a:r>
            <a:r>
              <a:rPr lang="en" dirty="0">
                <a:solidFill>
                  <a:schemeClr val="tx1"/>
                </a:solidFill>
                <a:latin typeface="Apple Braille" pitchFamily="2" charset="0"/>
              </a:rPr>
              <a:t>?</a:t>
            </a:r>
            <a:endParaRPr dirty="0">
              <a:solidFill>
                <a:schemeClr val="tx1"/>
              </a:solidFill>
              <a:latin typeface="Apple Braille" pitchFamily="2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6566C-4F0E-0645-A137-092DFB5AAC5F}"/>
              </a:ext>
            </a:extLst>
          </p:cNvPr>
          <p:cNvSpPr txBox="1"/>
          <p:nvPr/>
        </p:nvSpPr>
        <p:spPr>
          <a:xfrm>
            <a:off x="1586754" y="1532963"/>
            <a:ext cx="30211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pple Braille" pitchFamily="2" charset="0"/>
              </a:rPr>
              <a:t>Steve Jobs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ple Braille" pitchFamily="2" charset="0"/>
              </a:rPr>
              <a:t>CEO and co-founder of Apple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917CB-14E0-EE4E-A50D-CA3D352CD067}"/>
              </a:ext>
            </a:extLst>
          </p:cNvPr>
          <p:cNvSpPr txBox="1"/>
          <p:nvPr/>
        </p:nvSpPr>
        <p:spPr>
          <a:xfrm>
            <a:off x="1541928" y="2976282"/>
            <a:ext cx="34603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latin typeface="Apple Braille" pitchFamily="2" charset="0"/>
              </a:rPr>
              <a:t>Jony</a:t>
            </a:r>
            <a:r>
              <a:rPr lang="en-US" sz="1800" b="1" dirty="0">
                <a:latin typeface="Apple Braille" pitchFamily="2" charset="0"/>
              </a:rPr>
              <a:t> </a:t>
            </a:r>
            <a:r>
              <a:rPr lang="en-US" sz="1800" b="1" dirty="0" err="1">
                <a:latin typeface="Apple Braille" pitchFamily="2" charset="0"/>
              </a:rPr>
              <a:t>Ive</a:t>
            </a:r>
            <a:endParaRPr lang="en-US" sz="1800" b="1" dirty="0">
              <a:latin typeface="Apple Braille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ple Braille" pitchFamily="2" charset="0"/>
              </a:rPr>
              <a:t>Chief Design Officer of 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ple Braille" pitchFamily="2" charset="0"/>
              </a:rPr>
              <a:t>Left Apple to start independent design company in 2019</a:t>
            </a:r>
          </a:p>
        </p:txBody>
      </p:sp>
      <p:pic>
        <p:nvPicPr>
          <p:cNvPr id="2050" name="Picture 2" descr="Image result for steve jobs original iphone keynote">
            <a:extLst>
              <a:ext uri="{FF2B5EF4-FFF2-40B4-BE49-F238E27FC236}">
                <a16:creationId xmlns:a16="http://schemas.microsoft.com/office/drawing/2014/main" id="{28152E7B-1F9D-E941-BA4E-B4CF9CB5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709" y="726142"/>
            <a:ext cx="2689409" cy="20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DD0DAC-CDCF-6C4B-BBAF-B3F6D7325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282" y="2760008"/>
            <a:ext cx="1840753" cy="184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423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pple Braille" pitchFamily="2" charset="0"/>
              </a:rPr>
              <a:t>Where</a:t>
            </a:r>
            <a:r>
              <a:rPr lang="en" dirty="0">
                <a:solidFill>
                  <a:schemeClr val="tx1"/>
                </a:solidFill>
                <a:latin typeface="Apple Braille" pitchFamily="2" charset="0"/>
              </a:rPr>
              <a:t>?</a:t>
            </a:r>
            <a:endParaRPr dirty="0">
              <a:solidFill>
                <a:schemeClr val="tx1"/>
              </a:solidFill>
              <a:latin typeface="Apple Braille" pitchFamily="2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0" name="Google Shape;163;p24">
            <a:extLst>
              <a:ext uri="{FF2B5EF4-FFF2-40B4-BE49-F238E27FC236}">
                <a16:creationId xmlns:a16="http://schemas.microsoft.com/office/drawing/2014/main" id="{081B31DA-13C7-0E4B-A985-11597756D725}"/>
              </a:ext>
            </a:extLst>
          </p:cNvPr>
          <p:cNvSpPr/>
          <p:nvPr/>
        </p:nvSpPr>
        <p:spPr>
          <a:xfrm>
            <a:off x="3729318" y="1855694"/>
            <a:ext cx="5038164" cy="2662517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1" name="Google Shape;167;p24">
            <a:extLst>
              <a:ext uri="{FF2B5EF4-FFF2-40B4-BE49-F238E27FC236}">
                <a16:creationId xmlns:a16="http://schemas.microsoft.com/office/drawing/2014/main" id="{54DDA671-AAF4-874A-A47F-02046F86FBBB}"/>
              </a:ext>
            </a:extLst>
          </p:cNvPr>
          <p:cNvCxnSpPr>
            <a:cxnSpLocks/>
          </p:cNvCxnSpPr>
          <p:nvPr/>
        </p:nvCxnSpPr>
        <p:spPr>
          <a:xfrm>
            <a:off x="4115440" y="2330824"/>
            <a:ext cx="0" cy="242047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5E7256-68E4-EF4E-A664-540E051E0FFC}"/>
              </a:ext>
            </a:extLst>
          </p:cNvPr>
          <p:cNvSpPr txBox="1"/>
          <p:nvPr/>
        </p:nvSpPr>
        <p:spPr>
          <a:xfrm>
            <a:off x="1237129" y="1497105"/>
            <a:ext cx="256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pple Braille" pitchFamily="2" charset="0"/>
              </a:rPr>
              <a:t>Apple Campus,</a:t>
            </a:r>
          </a:p>
          <a:p>
            <a:r>
              <a:rPr lang="en-US" sz="1800" dirty="0">
                <a:latin typeface="Apple Braille" pitchFamily="2" charset="0"/>
              </a:rPr>
              <a:t>Cupertino, California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CF09ED-4758-7041-B6CC-5E1AAA22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869" y="2743198"/>
            <a:ext cx="2620495" cy="17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2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33400" y="400050"/>
            <a:ext cx="21066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Apple Braille" pitchFamily="2" charset="0"/>
              </a:rPr>
              <a:t>How</a:t>
            </a:r>
            <a:r>
              <a:rPr lang="en" dirty="0">
                <a:solidFill>
                  <a:schemeClr val="tx1"/>
                </a:solidFill>
                <a:latin typeface="Apple Braille" pitchFamily="2" charset="0"/>
              </a:rPr>
              <a:t>?</a:t>
            </a:r>
            <a:endParaRPr dirty="0">
              <a:solidFill>
                <a:schemeClr val="tx1"/>
              </a:solidFill>
              <a:latin typeface="Apple Braille" pitchFamily="2" charset="0"/>
            </a:endParaRPr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76209" y="469886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6566C-4F0E-0645-A137-092DFB5AAC5F}"/>
              </a:ext>
            </a:extLst>
          </p:cNvPr>
          <p:cNvSpPr txBox="1"/>
          <p:nvPr/>
        </p:nvSpPr>
        <p:spPr>
          <a:xfrm>
            <a:off x="1416422" y="1479176"/>
            <a:ext cx="3639671" cy="1712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pple Braille" pitchFamily="2" charset="0"/>
              </a:rPr>
              <a:t>Removed hardcase keyboard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pple Braille" pitchFamily="2" charset="0"/>
              </a:rPr>
              <a:t>First full-width touchscreen smartphone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pple Braille" pitchFamily="2" charset="0"/>
              </a:rPr>
              <a:t>Easy-to-use interface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451BD-7820-7646-82C4-CF5D7478C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730" y="726142"/>
            <a:ext cx="2604532" cy="38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7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ubTitle" idx="4294967295"/>
          </p:nvPr>
        </p:nvSpPr>
        <p:spPr>
          <a:xfrm>
            <a:off x="1472702" y="1390018"/>
            <a:ext cx="5617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buNone/>
            </a:pPr>
            <a:r>
              <a:rPr lang="en-US" sz="4000" dirty="0">
                <a:solidFill>
                  <a:schemeClr val="bg1"/>
                </a:solidFill>
                <a:highlight>
                  <a:srgbClr val="FF0000"/>
                </a:highlight>
                <a:latin typeface="Apple Braille" pitchFamily="2" charset="0"/>
              </a:rPr>
              <a:t>¡</a:t>
            </a:r>
            <a:r>
              <a:rPr lang="en" sz="4000" dirty="0">
                <a:solidFill>
                  <a:srgbClr val="FFFFFF"/>
                </a:solidFill>
                <a:highlight>
                  <a:srgbClr val="FF0000"/>
                </a:highlight>
                <a:latin typeface="Apple Braille" pitchFamily="2" charset="0"/>
              </a:rPr>
              <a:t>Thanks for Watching!</a:t>
            </a:r>
            <a:endParaRPr sz="4000" dirty="0">
              <a:solidFill>
                <a:srgbClr val="FFFFFF"/>
              </a:solidFill>
              <a:highlight>
                <a:srgbClr val="FF0000"/>
              </a:highlight>
              <a:latin typeface="Apple Braille" pitchFamily="2" charset="0"/>
            </a:endParaRPr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4294967295"/>
          </p:nvPr>
        </p:nvSpPr>
        <p:spPr>
          <a:xfrm>
            <a:off x="2043951" y="3285321"/>
            <a:ext cx="2590801" cy="9101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dirty="0">
                <a:latin typeface="Apple Braille" pitchFamily="2" charset="0"/>
              </a:rPr>
              <a:t>Presentation by: 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500" dirty="0" err="1">
                <a:latin typeface="Apple Braille" pitchFamily="2" charset="0"/>
              </a:rPr>
              <a:t>Renne</a:t>
            </a:r>
            <a:r>
              <a:rPr lang="en-US" sz="2500" dirty="0">
                <a:latin typeface="Apple Braille" pitchFamily="2" charset="0"/>
              </a:rPr>
              <a:t> </a:t>
            </a:r>
            <a:r>
              <a:rPr lang="en-US" sz="2500" dirty="0" err="1">
                <a:latin typeface="Apple Braille" pitchFamily="2" charset="0"/>
              </a:rPr>
              <a:t>Venico</a:t>
            </a:r>
            <a:endParaRPr sz="2500" dirty="0">
              <a:latin typeface="Apple Braille" pitchFamily="2" charset="0"/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4297650" y="47179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Lysander template">
  <a:themeElements>
    <a:clrScheme name="Custom 347">
      <a:dk1>
        <a:srgbClr val="111111"/>
      </a:dk1>
      <a:lt1>
        <a:srgbClr val="FFFFFF"/>
      </a:lt1>
      <a:dk2>
        <a:srgbClr val="999999"/>
      </a:dk2>
      <a:lt2>
        <a:srgbClr val="EFEFEF"/>
      </a:lt2>
      <a:accent1>
        <a:srgbClr val="FF0000"/>
      </a:accent1>
      <a:accent2>
        <a:srgbClr val="CC0000"/>
      </a:accent2>
      <a:accent3>
        <a:srgbClr val="434343"/>
      </a:accent3>
      <a:accent4>
        <a:srgbClr val="999999"/>
      </a:accent4>
      <a:accent5>
        <a:srgbClr val="CCCCCC"/>
      </a:accent5>
      <a:accent6>
        <a:srgbClr val="EFEFEF"/>
      </a:accent6>
      <a:hlink>
        <a:srgbClr val="11111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125</Words>
  <Application>Microsoft Macintosh PowerPoint</Application>
  <PresentationFormat>On-screen Show (16:9)</PresentationFormat>
  <Paragraphs>37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Georgia</vt:lpstr>
      <vt:lpstr>Apple Braille</vt:lpstr>
      <vt:lpstr>Roboto Slab</vt:lpstr>
      <vt:lpstr>Lysander template</vt:lpstr>
      <vt:lpstr>iPhone   </vt:lpstr>
      <vt:lpstr>What?</vt:lpstr>
      <vt:lpstr>Why?</vt:lpstr>
      <vt:lpstr>When?</vt:lpstr>
      <vt:lpstr>Who?</vt:lpstr>
      <vt:lpstr>Where?</vt:lpstr>
      <vt:lpstr>How?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iPhone   </dc:title>
  <cp:lastModifiedBy>Renne Venico</cp:lastModifiedBy>
  <cp:revision>17</cp:revision>
  <dcterms:modified xsi:type="dcterms:W3CDTF">2020-02-06T16:48:42Z</dcterms:modified>
</cp:coreProperties>
</file>