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6" r:id="rId2"/>
    <p:sldId id="262" r:id="rId3"/>
    <p:sldId id="257" r:id="rId4"/>
    <p:sldId id="258" r:id="rId5"/>
    <p:sldId id="259"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7" d="100"/>
          <a:sy n="67" d="100"/>
        </p:scale>
        <p:origin x="648"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7.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78A8E1-AF14-438F-9AF6-923814822A76}"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D88F7760-A44F-486E-9157-BB86620B5684}">
      <dgm:prSet/>
      <dgm:spPr/>
      <dgm:t>
        <a:bodyPr/>
        <a:lstStyle/>
        <a:p>
          <a:pPr>
            <a:lnSpc>
              <a:spcPct val="100000"/>
            </a:lnSpc>
          </a:pPr>
          <a:r>
            <a:rPr lang="en-US" dirty="0"/>
            <a:t>Cowboys were wearing the heels in the 10</a:t>
          </a:r>
          <a:r>
            <a:rPr lang="en-US" baseline="30000" dirty="0"/>
            <a:t>th</a:t>
          </a:r>
          <a:r>
            <a:rPr lang="en-US" dirty="0"/>
            <a:t> century </a:t>
          </a:r>
        </a:p>
      </dgm:t>
    </dgm:pt>
    <dgm:pt modelId="{AEA0082E-7C2C-4252-AEA3-2F52051F3992}" type="parTrans" cxnId="{BF268483-6041-433A-8F8D-B5D21F772324}">
      <dgm:prSet/>
      <dgm:spPr/>
      <dgm:t>
        <a:bodyPr/>
        <a:lstStyle/>
        <a:p>
          <a:endParaRPr lang="en-US"/>
        </a:p>
      </dgm:t>
    </dgm:pt>
    <dgm:pt modelId="{202717BE-9804-47F8-8434-CD2493670DD2}" type="sibTrans" cxnId="{BF268483-6041-433A-8F8D-B5D21F772324}">
      <dgm:prSet/>
      <dgm:spPr/>
      <dgm:t>
        <a:bodyPr/>
        <a:lstStyle/>
        <a:p>
          <a:endParaRPr lang="en-US"/>
        </a:p>
      </dgm:t>
    </dgm:pt>
    <dgm:pt modelId="{5D05ED01-430B-4C64-B340-62983B4B940E}">
      <dgm:prSet/>
      <dgm:spPr/>
      <dgm:t>
        <a:bodyPr/>
        <a:lstStyle/>
        <a:p>
          <a:pPr>
            <a:lnSpc>
              <a:spcPct val="100000"/>
            </a:lnSpc>
          </a:pPr>
          <a:r>
            <a:rPr lang="en-US" dirty="0"/>
            <a:t>Came into women’s fashion in the 18</a:t>
          </a:r>
          <a:r>
            <a:rPr lang="en-US" baseline="30000" dirty="0"/>
            <a:t>th</a:t>
          </a:r>
          <a:r>
            <a:rPr lang="en-US" dirty="0"/>
            <a:t> century</a:t>
          </a:r>
        </a:p>
      </dgm:t>
    </dgm:pt>
    <dgm:pt modelId="{E0068786-29C7-4785-9BE1-25F0E2351ACF}" type="parTrans" cxnId="{38BA9483-7AFA-437A-889B-4489C01A0F3E}">
      <dgm:prSet/>
      <dgm:spPr/>
      <dgm:t>
        <a:bodyPr/>
        <a:lstStyle/>
        <a:p>
          <a:endParaRPr lang="en-US"/>
        </a:p>
      </dgm:t>
    </dgm:pt>
    <dgm:pt modelId="{B8D31864-5D88-47F7-9312-97AB947F6835}" type="sibTrans" cxnId="{38BA9483-7AFA-437A-889B-4489C01A0F3E}">
      <dgm:prSet/>
      <dgm:spPr/>
      <dgm:t>
        <a:bodyPr/>
        <a:lstStyle/>
        <a:p>
          <a:endParaRPr lang="en-US"/>
        </a:p>
      </dgm:t>
    </dgm:pt>
    <dgm:pt modelId="{F2A9C504-2836-44FF-8AB7-A5FF119FD8C3}">
      <dgm:prSet/>
      <dgm:spPr/>
      <dgm:t>
        <a:bodyPr/>
        <a:lstStyle/>
        <a:p>
          <a:pPr>
            <a:lnSpc>
              <a:spcPct val="100000"/>
            </a:lnSpc>
          </a:pPr>
          <a:r>
            <a:rPr lang="en-US" dirty="0"/>
            <a:t>Brought to Europe from Persia</a:t>
          </a:r>
        </a:p>
      </dgm:t>
    </dgm:pt>
    <dgm:pt modelId="{C44CB3C4-FA7D-4262-ABA3-27E315F380F4}" type="parTrans" cxnId="{1B1947E1-071C-4795-8B94-951231BC9397}">
      <dgm:prSet/>
      <dgm:spPr/>
      <dgm:t>
        <a:bodyPr/>
        <a:lstStyle/>
        <a:p>
          <a:endParaRPr lang="en-US"/>
        </a:p>
      </dgm:t>
    </dgm:pt>
    <dgm:pt modelId="{DB613C7B-7088-400F-AD59-4C28BAE790C3}" type="sibTrans" cxnId="{1B1947E1-071C-4795-8B94-951231BC9397}">
      <dgm:prSet/>
      <dgm:spPr/>
      <dgm:t>
        <a:bodyPr/>
        <a:lstStyle/>
        <a:p>
          <a:endParaRPr lang="en-US"/>
        </a:p>
      </dgm:t>
    </dgm:pt>
    <dgm:pt modelId="{255B39E4-8100-48C1-BEFB-3DF9EFC37C15}" type="pres">
      <dgm:prSet presAssocID="{E378A8E1-AF14-438F-9AF6-923814822A76}" presName="root" presStyleCnt="0">
        <dgm:presLayoutVars>
          <dgm:dir/>
          <dgm:resizeHandles val="exact"/>
        </dgm:presLayoutVars>
      </dgm:prSet>
      <dgm:spPr/>
    </dgm:pt>
    <dgm:pt modelId="{456034F5-AC14-4693-8D2D-206E5F2B15A4}" type="pres">
      <dgm:prSet presAssocID="{D88F7760-A44F-486E-9157-BB86620B5684}" presName="compNode" presStyleCnt="0"/>
      <dgm:spPr/>
    </dgm:pt>
    <dgm:pt modelId="{D633427D-67F1-4E33-B98C-3AE22FF57405}" type="pres">
      <dgm:prSet presAssocID="{D88F7760-A44F-486E-9157-BB86620B5684}" presName="bgRect" presStyleLbl="bgShp" presStyleIdx="0" presStyleCnt="3"/>
      <dgm:spPr/>
    </dgm:pt>
    <dgm:pt modelId="{4C997E4A-F7FE-4AC3-863E-D6B84A1F272C}" type="pres">
      <dgm:prSet presAssocID="{D88F7760-A44F-486E-9157-BB86620B568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it"/>
        </a:ext>
      </dgm:extLst>
    </dgm:pt>
    <dgm:pt modelId="{B73A7B87-B090-4837-A9B3-7143AAADCAE9}" type="pres">
      <dgm:prSet presAssocID="{D88F7760-A44F-486E-9157-BB86620B5684}" presName="spaceRect" presStyleCnt="0"/>
      <dgm:spPr/>
    </dgm:pt>
    <dgm:pt modelId="{0A1DEBD5-4CEF-433B-AC86-9AABAAD6AEF2}" type="pres">
      <dgm:prSet presAssocID="{D88F7760-A44F-486E-9157-BB86620B5684}" presName="parTx" presStyleLbl="revTx" presStyleIdx="0" presStyleCnt="3">
        <dgm:presLayoutVars>
          <dgm:chMax val="0"/>
          <dgm:chPref val="0"/>
        </dgm:presLayoutVars>
      </dgm:prSet>
      <dgm:spPr/>
    </dgm:pt>
    <dgm:pt modelId="{33F642AB-1BFF-4E36-BB88-432FC76D285B}" type="pres">
      <dgm:prSet presAssocID="{202717BE-9804-47F8-8434-CD2493670DD2}" presName="sibTrans" presStyleCnt="0"/>
      <dgm:spPr/>
    </dgm:pt>
    <dgm:pt modelId="{01F516AE-0A3A-48CB-8F4E-80045A772F66}" type="pres">
      <dgm:prSet presAssocID="{5D05ED01-430B-4C64-B340-62983B4B940E}" presName="compNode" presStyleCnt="0"/>
      <dgm:spPr/>
    </dgm:pt>
    <dgm:pt modelId="{1FB293F9-8C32-409A-9730-76D5A96ACC32}" type="pres">
      <dgm:prSet presAssocID="{5D05ED01-430B-4C64-B340-62983B4B940E}" presName="bgRect" presStyleLbl="bgShp" presStyleIdx="1" presStyleCnt="3"/>
      <dgm:spPr/>
    </dgm:pt>
    <dgm:pt modelId="{BC9CA8A8-C9A4-4487-9C18-E42A597C95C5}" type="pres">
      <dgm:prSet presAssocID="{5D05ED01-430B-4C64-B340-62983B4B940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ess"/>
        </a:ext>
      </dgm:extLst>
    </dgm:pt>
    <dgm:pt modelId="{217E7D49-BA9B-4F66-A0A5-9EB96CC9F2D1}" type="pres">
      <dgm:prSet presAssocID="{5D05ED01-430B-4C64-B340-62983B4B940E}" presName="spaceRect" presStyleCnt="0"/>
      <dgm:spPr/>
    </dgm:pt>
    <dgm:pt modelId="{1D70CFB4-951D-4C99-B2FD-E2636C3EADAE}" type="pres">
      <dgm:prSet presAssocID="{5D05ED01-430B-4C64-B340-62983B4B940E}" presName="parTx" presStyleLbl="revTx" presStyleIdx="1" presStyleCnt="3">
        <dgm:presLayoutVars>
          <dgm:chMax val="0"/>
          <dgm:chPref val="0"/>
        </dgm:presLayoutVars>
      </dgm:prSet>
      <dgm:spPr/>
    </dgm:pt>
    <dgm:pt modelId="{429A20C4-DD19-4160-9271-7F792A04C7AA}" type="pres">
      <dgm:prSet presAssocID="{B8D31864-5D88-47F7-9312-97AB947F6835}" presName="sibTrans" presStyleCnt="0"/>
      <dgm:spPr/>
    </dgm:pt>
    <dgm:pt modelId="{39EE888C-41DA-4BFF-BE04-991F6296295F}" type="pres">
      <dgm:prSet presAssocID="{F2A9C504-2836-44FF-8AB7-A5FF119FD8C3}" presName="compNode" presStyleCnt="0"/>
      <dgm:spPr/>
    </dgm:pt>
    <dgm:pt modelId="{D0922BF2-B3E3-413B-B453-2E159DA0DFCB}" type="pres">
      <dgm:prSet presAssocID="{F2A9C504-2836-44FF-8AB7-A5FF119FD8C3}" presName="bgRect" presStyleLbl="bgShp" presStyleIdx="2" presStyleCnt="3"/>
      <dgm:spPr/>
    </dgm:pt>
    <dgm:pt modelId="{8F6166BA-F1CA-40B0-91C0-1225C15FE062}" type="pres">
      <dgm:prSet presAssocID="{F2A9C504-2836-44FF-8AB7-A5FF119FD8C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frica and Europe"/>
        </a:ext>
      </dgm:extLst>
    </dgm:pt>
    <dgm:pt modelId="{F455D563-92D8-4A58-B9DF-16F0E5A0823B}" type="pres">
      <dgm:prSet presAssocID="{F2A9C504-2836-44FF-8AB7-A5FF119FD8C3}" presName="spaceRect" presStyleCnt="0"/>
      <dgm:spPr/>
    </dgm:pt>
    <dgm:pt modelId="{33DF513E-C88D-4739-A6BD-31F8B0544156}" type="pres">
      <dgm:prSet presAssocID="{F2A9C504-2836-44FF-8AB7-A5FF119FD8C3}" presName="parTx" presStyleLbl="revTx" presStyleIdx="2" presStyleCnt="3">
        <dgm:presLayoutVars>
          <dgm:chMax val="0"/>
          <dgm:chPref val="0"/>
        </dgm:presLayoutVars>
      </dgm:prSet>
      <dgm:spPr/>
    </dgm:pt>
  </dgm:ptLst>
  <dgm:cxnLst>
    <dgm:cxn modelId="{F8F9EC10-D680-42AF-9CC5-AC724CA24D3D}" type="presOf" srcId="{5D05ED01-430B-4C64-B340-62983B4B940E}" destId="{1D70CFB4-951D-4C99-B2FD-E2636C3EADAE}" srcOrd="0" destOrd="0" presId="urn:microsoft.com/office/officeart/2018/2/layout/IconVerticalSolidList"/>
    <dgm:cxn modelId="{6BB1ED12-9702-490A-9D59-E2F57E70199C}" type="presOf" srcId="{F2A9C504-2836-44FF-8AB7-A5FF119FD8C3}" destId="{33DF513E-C88D-4739-A6BD-31F8B0544156}" srcOrd="0" destOrd="0" presId="urn:microsoft.com/office/officeart/2018/2/layout/IconVerticalSolidList"/>
    <dgm:cxn modelId="{BF268483-6041-433A-8F8D-B5D21F772324}" srcId="{E378A8E1-AF14-438F-9AF6-923814822A76}" destId="{D88F7760-A44F-486E-9157-BB86620B5684}" srcOrd="0" destOrd="0" parTransId="{AEA0082E-7C2C-4252-AEA3-2F52051F3992}" sibTransId="{202717BE-9804-47F8-8434-CD2493670DD2}"/>
    <dgm:cxn modelId="{38BA9483-7AFA-437A-889B-4489C01A0F3E}" srcId="{E378A8E1-AF14-438F-9AF6-923814822A76}" destId="{5D05ED01-430B-4C64-B340-62983B4B940E}" srcOrd="1" destOrd="0" parTransId="{E0068786-29C7-4785-9BE1-25F0E2351ACF}" sibTransId="{B8D31864-5D88-47F7-9312-97AB947F6835}"/>
    <dgm:cxn modelId="{974B0BB6-ADE0-491F-8416-BECC64A41513}" type="presOf" srcId="{E378A8E1-AF14-438F-9AF6-923814822A76}" destId="{255B39E4-8100-48C1-BEFB-3DF9EFC37C15}" srcOrd="0" destOrd="0" presId="urn:microsoft.com/office/officeart/2018/2/layout/IconVerticalSolidList"/>
    <dgm:cxn modelId="{1B1947E1-071C-4795-8B94-951231BC9397}" srcId="{E378A8E1-AF14-438F-9AF6-923814822A76}" destId="{F2A9C504-2836-44FF-8AB7-A5FF119FD8C3}" srcOrd="2" destOrd="0" parTransId="{C44CB3C4-FA7D-4262-ABA3-27E315F380F4}" sibTransId="{DB613C7B-7088-400F-AD59-4C28BAE790C3}"/>
    <dgm:cxn modelId="{3C634AF4-9A55-4BE4-BD7E-542459FF9688}" type="presOf" srcId="{D88F7760-A44F-486E-9157-BB86620B5684}" destId="{0A1DEBD5-4CEF-433B-AC86-9AABAAD6AEF2}" srcOrd="0" destOrd="0" presId="urn:microsoft.com/office/officeart/2018/2/layout/IconVerticalSolidList"/>
    <dgm:cxn modelId="{7EEAB796-24DA-4E7A-A6E0-B2FA11D5EA71}" type="presParOf" srcId="{255B39E4-8100-48C1-BEFB-3DF9EFC37C15}" destId="{456034F5-AC14-4693-8D2D-206E5F2B15A4}" srcOrd="0" destOrd="0" presId="urn:microsoft.com/office/officeart/2018/2/layout/IconVerticalSolidList"/>
    <dgm:cxn modelId="{C89893F3-D544-4658-A9D1-47934882D59B}" type="presParOf" srcId="{456034F5-AC14-4693-8D2D-206E5F2B15A4}" destId="{D633427D-67F1-4E33-B98C-3AE22FF57405}" srcOrd="0" destOrd="0" presId="urn:microsoft.com/office/officeart/2018/2/layout/IconVerticalSolidList"/>
    <dgm:cxn modelId="{87C8CA0E-C2B5-435A-87C3-6A6FF95C23F6}" type="presParOf" srcId="{456034F5-AC14-4693-8D2D-206E5F2B15A4}" destId="{4C997E4A-F7FE-4AC3-863E-D6B84A1F272C}" srcOrd="1" destOrd="0" presId="urn:microsoft.com/office/officeart/2018/2/layout/IconVerticalSolidList"/>
    <dgm:cxn modelId="{BD16465E-3111-4C3B-9533-76FF2639139A}" type="presParOf" srcId="{456034F5-AC14-4693-8D2D-206E5F2B15A4}" destId="{B73A7B87-B090-4837-A9B3-7143AAADCAE9}" srcOrd="2" destOrd="0" presId="urn:microsoft.com/office/officeart/2018/2/layout/IconVerticalSolidList"/>
    <dgm:cxn modelId="{BE20F52D-9FE4-42D6-9A2B-E868AE35284F}" type="presParOf" srcId="{456034F5-AC14-4693-8D2D-206E5F2B15A4}" destId="{0A1DEBD5-4CEF-433B-AC86-9AABAAD6AEF2}" srcOrd="3" destOrd="0" presId="urn:microsoft.com/office/officeart/2018/2/layout/IconVerticalSolidList"/>
    <dgm:cxn modelId="{1285DAFF-4518-45BC-BDD1-E9D3644838EA}" type="presParOf" srcId="{255B39E4-8100-48C1-BEFB-3DF9EFC37C15}" destId="{33F642AB-1BFF-4E36-BB88-432FC76D285B}" srcOrd="1" destOrd="0" presId="urn:microsoft.com/office/officeart/2018/2/layout/IconVerticalSolidList"/>
    <dgm:cxn modelId="{4DE42317-6AC5-48B7-9860-C059C9AABF39}" type="presParOf" srcId="{255B39E4-8100-48C1-BEFB-3DF9EFC37C15}" destId="{01F516AE-0A3A-48CB-8F4E-80045A772F66}" srcOrd="2" destOrd="0" presId="urn:microsoft.com/office/officeart/2018/2/layout/IconVerticalSolidList"/>
    <dgm:cxn modelId="{0E9233DD-6E91-4E53-A1A8-0CFAF2F7CA05}" type="presParOf" srcId="{01F516AE-0A3A-48CB-8F4E-80045A772F66}" destId="{1FB293F9-8C32-409A-9730-76D5A96ACC32}" srcOrd="0" destOrd="0" presId="urn:microsoft.com/office/officeart/2018/2/layout/IconVerticalSolidList"/>
    <dgm:cxn modelId="{5617BE4D-A374-4EDC-83C6-6CB9150B4E32}" type="presParOf" srcId="{01F516AE-0A3A-48CB-8F4E-80045A772F66}" destId="{BC9CA8A8-C9A4-4487-9C18-E42A597C95C5}" srcOrd="1" destOrd="0" presId="urn:microsoft.com/office/officeart/2018/2/layout/IconVerticalSolidList"/>
    <dgm:cxn modelId="{8C968938-7741-4F52-B039-25525FDCAA90}" type="presParOf" srcId="{01F516AE-0A3A-48CB-8F4E-80045A772F66}" destId="{217E7D49-BA9B-4F66-A0A5-9EB96CC9F2D1}" srcOrd="2" destOrd="0" presId="urn:microsoft.com/office/officeart/2018/2/layout/IconVerticalSolidList"/>
    <dgm:cxn modelId="{BD494DA7-7063-41B6-B82B-D38AED7F8E77}" type="presParOf" srcId="{01F516AE-0A3A-48CB-8F4E-80045A772F66}" destId="{1D70CFB4-951D-4C99-B2FD-E2636C3EADAE}" srcOrd="3" destOrd="0" presId="urn:microsoft.com/office/officeart/2018/2/layout/IconVerticalSolidList"/>
    <dgm:cxn modelId="{E15A3EC4-AA65-4A5E-9E14-37B30F88443C}" type="presParOf" srcId="{255B39E4-8100-48C1-BEFB-3DF9EFC37C15}" destId="{429A20C4-DD19-4160-9271-7F792A04C7AA}" srcOrd="3" destOrd="0" presId="urn:microsoft.com/office/officeart/2018/2/layout/IconVerticalSolidList"/>
    <dgm:cxn modelId="{122DFB7C-DE30-46D5-AB7F-97B2963C3AB5}" type="presParOf" srcId="{255B39E4-8100-48C1-BEFB-3DF9EFC37C15}" destId="{39EE888C-41DA-4BFF-BE04-991F6296295F}" srcOrd="4" destOrd="0" presId="urn:microsoft.com/office/officeart/2018/2/layout/IconVerticalSolidList"/>
    <dgm:cxn modelId="{A002732B-B1FC-4769-93AB-2220114092BC}" type="presParOf" srcId="{39EE888C-41DA-4BFF-BE04-991F6296295F}" destId="{D0922BF2-B3E3-413B-B453-2E159DA0DFCB}" srcOrd="0" destOrd="0" presId="urn:microsoft.com/office/officeart/2018/2/layout/IconVerticalSolidList"/>
    <dgm:cxn modelId="{CD2949B2-52EF-41B1-BCC8-44E6A56FD5EC}" type="presParOf" srcId="{39EE888C-41DA-4BFF-BE04-991F6296295F}" destId="{8F6166BA-F1CA-40B0-91C0-1225C15FE062}" srcOrd="1" destOrd="0" presId="urn:microsoft.com/office/officeart/2018/2/layout/IconVerticalSolidList"/>
    <dgm:cxn modelId="{342A509D-38E9-4827-A9A7-8826AFD9BB4D}" type="presParOf" srcId="{39EE888C-41DA-4BFF-BE04-991F6296295F}" destId="{F455D563-92D8-4A58-B9DF-16F0E5A0823B}" srcOrd="2" destOrd="0" presId="urn:microsoft.com/office/officeart/2018/2/layout/IconVerticalSolidList"/>
    <dgm:cxn modelId="{D226BA63-A21A-46C0-9742-3BF3AAC562D0}" type="presParOf" srcId="{39EE888C-41DA-4BFF-BE04-991F6296295F}" destId="{33DF513E-C88D-4739-A6BD-31F8B054415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3427D-67F1-4E33-B98C-3AE22FF57405}">
      <dsp:nvSpPr>
        <dsp:cNvPr id="0" name=""/>
        <dsp:cNvSpPr/>
      </dsp:nvSpPr>
      <dsp:spPr>
        <a:xfrm>
          <a:off x="0" y="598"/>
          <a:ext cx="6266011" cy="1399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997E4A-F7FE-4AC3-863E-D6B84A1F272C}">
      <dsp:nvSpPr>
        <dsp:cNvPr id="0" name=""/>
        <dsp:cNvSpPr/>
      </dsp:nvSpPr>
      <dsp:spPr>
        <a:xfrm>
          <a:off x="423357" y="315492"/>
          <a:ext cx="769740" cy="7697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A1DEBD5-4CEF-433B-AC86-9AABAAD6AEF2}">
      <dsp:nvSpPr>
        <dsp:cNvPr id="0" name=""/>
        <dsp:cNvSpPr/>
      </dsp:nvSpPr>
      <dsp:spPr>
        <a:xfrm>
          <a:off x="1616455" y="598"/>
          <a:ext cx="4649555" cy="139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17" tIns="148117" rIns="148117" bIns="148117" numCol="1" spcCol="1270" anchor="ctr" anchorCtr="0">
          <a:noAutofit/>
        </a:bodyPr>
        <a:lstStyle/>
        <a:p>
          <a:pPr marL="0" lvl="0" indent="0" algn="l" defTabSz="1111250">
            <a:lnSpc>
              <a:spcPct val="100000"/>
            </a:lnSpc>
            <a:spcBef>
              <a:spcPct val="0"/>
            </a:spcBef>
            <a:spcAft>
              <a:spcPct val="35000"/>
            </a:spcAft>
            <a:buNone/>
          </a:pPr>
          <a:r>
            <a:rPr lang="en-US" sz="2500" kern="1200" dirty="0"/>
            <a:t>Cowboys were wearing the heels in the 10</a:t>
          </a:r>
          <a:r>
            <a:rPr lang="en-US" sz="2500" kern="1200" baseline="30000" dirty="0"/>
            <a:t>th</a:t>
          </a:r>
          <a:r>
            <a:rPr lang="en-US" sz="2500" kern="1200" dirty="0"/>
            <a:t> century </a:t>
          </a:r>
        </a:p>
      </dsp:txBody>
      <dsp:txXfrm>
        <a:off x="1616455" y="598"/>
        <a:ext cx="4649555" cy="1399528"/>
      </dsp:txXfrm>
    </dsp:sp>
    <dsp:sp modelId="{1FB293F9-8C32-409A-9730-76D5A96ACC32}">
      <dsp:nvSpPr>
        <dsp:cNvPr id="0" name=""/>
        <dsp:cNvSpPr/>
      </dsp:nvSpPr>
      <dsp:spPr>
        <a:xfrm>
          <a:off x="0" y="1750009"/>
          <a:ext cx="6266011" cy="1399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9CA8A8-C9A4-4487-9C18-E42A597C95C5}">
      <dsp:nvSpPr>
        <dsp:cNvPr id="0" name=""/>
        <dsp:cNvSpPr/>
      </dsp:nvSpPr>
      <dsp:spPr>
        <a:xfrm>
          <a:off x="423357" y="2064903"/>
          <a:ext cx="769740" cy="7697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D70CFB4-951D-4C99-B2FD-E2636C3EADAE}">
      <dsp:nvSpPr>
        <dsp:cNvPr id="0" name=""/>
        <dsp:cNvSpPr/>
      </dsp:nvSpPr>
      <dsp:spPr>
        <a:xfrm>
          <a:off x="1616455" y="1750009"/>
          <a:ext cx="4649555" cy="139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17" tIns="148117" rIns="148117" bIns="148117" numCol="1" spcCol="1270" anchor="ctr" anchorCtr="0">
          <a:noAutofit/>
        </a:bodyPr>
        <a:lstStyle/>
        <a:p>
          <a:pPr marL="0" lvl="0" indent="0" algn="l" defTabSz="1111250">
            <a:lnSpc>
              <a:spcPct val="100000"/>
            </a:lnSpc>
            <a:spcBef>
              <a:spcPct val="0"/>
            </a:spcBef>
            <a:spcAft>
              <a:spcPct val="35000"/>
            </a:spcAft>
            <a:buNone/>
          </a:pPr>
          <a:r>
            <a:rPr lang="en-US" sz="2500" kern="1200" dirty="0"/>
            <a:t>Came into women’s fashion in the 18</a:t>
          </a:r>
          <a:r>
            <a:rPr lang="en-US" sz="2500" kern="1200" baseline="30000" dirty="0"/>
            <a:t>th</a:t>
          </a:r>
          <a:r>
            <a:rPr lang="en-US" sz="2500" kern="1200" dirty="0"/>
            <a:t> century</a:t>
          </a:r>
        </a:p>
      </dsp:txBody>
      <dsp:txXfrm>
        <a:off x="1616455" y="1750009"/>
        <a:ext cx="4649555" cy="1399528"/>
      </dsp:txXfrm>
    </dsp:sp>
    <dsp:sp modelId="{D0922BF2-B3E3-413B-B453-2E159DA0DFCB}">
      <dsp:nvSpPr>
        <dsp:cNvPr id="0" name=""/>
        <dsp:cNvSpPr/>
      </dsp:nvSpPr>
      <dsp:spPr>
        <a:xfrm>
          <a:off x="0" y="3499420"/>
          <a:ext cx="6266011" cy="1399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6166BA-F1CA-40B0-91C0-1225C15FE062}">
      <dsp:nvSpPr>
        <dsp:cNvPr id="0" name=""/>
        <dsp:cNvSpPr/>
      </dsp:nvSpPr>
      <dsp:spPr>
        <a:xfrm>
          <a:off x="423357" y="3814314"/>
          <a:ext cx="769740" cy="7697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DF513E-C88D-4739-A6BD-31F8B0544156}">
      <dsp:nvSpPr>
        <dsp:cNvPr id="0" name=""/>
        <dsp:cNvSpPr/>
      </dsp:nvSpPr>
      <dsp:spPr>
        <a:xfrm>
          <a:off x="1616455" y="3499420"/>
          <a:ext cx="4649555" cy="139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17" tIns="148117" rIns="148117" bIns="148117" numCol="1" spcCol="1270" anchor="ctr" anchorCtr="0">
          <a:noAutofit/>
        </a:bodyPr>
        <a:lstStyle/>
        <a:p>
          <a:pPr marL="0" lvl="0" indent="0" algn="l" defTabSz="1111250">
            <a:lnSpc>
              <a:spcPct val="100000"/>
            </a:lnSpc>
            <a:spcBef>
              <a:spcPct val="0"/>
            </a:spcBef>
            <a:spcAft>
              <a:spcPct val="35000"/>
            </a:spcAft>
            <a:buNone/>
          </a:pPr>
          <a:r>
            <a:rPr lang="en-US" sz="2500" kern="1200" dirty="0"/>
            <a:t>Brought to Europe from Persia</a:t>
          </a:r>
        </a:p>
      </dsp:txBody>
      <dsp:txXfrm>
        <a:off x="1616455" y="3499420"/>
        <a:ext cx="4649555" cy="139952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18218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4786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54783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4353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40652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4200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7320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46522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03056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54577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11113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8334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350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5539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05161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356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2/6/2020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11597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2/6/2020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752226585"/>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02" r:id="rId12"/>
    <p:sldLayoutId id="2147483697" r:id="rId13"/>
    <p:sldLayoutId id="2147483698" r:id="rId14"/>
    <p:sldLayoutId id="2147483699" r:id="rId15"/>
    <p:sldLayoutId id="2147483700" r:id="rId16"/>
    <p:sldLayoutId id="2147483701" r:id="rId17"/>
  </p:sldLayoutIdLst>
  <p:hf sldNum="0" hdr="0" ftr="0" dt="0"/>
  <p:txStyles>
    <p:titleStyle>
      <a:lvl1pPr algn="ctr" defTabSz="457200" rtl="0" eaLnBrk="1" latinLnBrk="0" hangingPunct="1">
        <a:lnSpc>
          <a:spcPct val="90000"/>
        </a:lnSpc>
        <a:spcBef>
          <a:spcPct val="0"/>
        </a:spcBef>
        <a:buNone/>
        <a:defRPr sz="3900" i="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FF0BB8-5FAC-4D8B-B8CF-C2375C7614C7}"/>
              </a:ext>
            </a:extLst>
          </p:cNvPr>
          <p:cNvPicPr>
            <a:picLocks noChangeAspect="1"/>
          </p:cNvPicPr>
          <p:nvPr/>
        </p:nvPicPr>
        <p:blipFill rotWithShape="1">
          <a:blip r:embed="rId5">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66C1AF8-13D0-4790-B4C9-8EB26A7F1DBE}"/>
              </a:ext>
            </a:extLst>
          </p:cNvPr>
          <p:cNvSpPr>
            <a:spLocks noGrp="1"/>
          </p:cNvSpPr>
          <p:nvPr>
            <p:ph type="ctrTitle"/>
          </p:nvPr>
        </p:nvSpPr>
        <p:spPr>
          <a:xfrm>
            <a:off x="1370693" y="1769540"/>
            <a:ext cx="9440034" cy="1828801"/>
          </a:xfrm>
        </p:spPr>
        <p:txBody>
          <a:bodyPr>
            <a:normAutofit/>
          </a:bodyPr>
          <a:lstStyle/>
          <a:p>
            <a:r>
              <a:rPr lang="en-US" dirty="0"/>
              <a:t>The High Heel</a:t>
            </a:r>
          </a:p>
        </p:txBody>
      </p:sp>
      <p:sp>
        <p:nvSpPr>
          <p:cNvPr id="3" name="Subtitle 2">
            <a:extLst>
              <a:ext uri="{FF2B5EF4-FFF2-40B4-BE49-F238E27FC236}">
                <a16:creationId xmlns:a16="http://schemas.microsoft.com/office/drawing/2014/main" id="{812D4340-02A4-4754-AA5D-8E277B3A6A54}"/>
              </a:ext>
            </a:extLst>
          </p:cNvPr>
          <p:cNvSpPr>
            <a:spLocks noGrp="1"/>
          </p:cNvSpPr>
          <p:nvPr>
            <p:ph type="subTitle" idx="1"/>
          </p:nvPr>
        </p:nvSpPr>
        <p:spPr>
          <a:xfrm>
            <a:off x="1370693" y="3773489"/>
            <a:ext cx="9440034" cy="1049867"/>
          </a:xfrm>
        </p:spPr>
        <p:txBody>
          <a:bodyPr>
            <a:normAutofit/>
          </a:bodyPr>
          <a:lstStyle/>
          <a:p>
            <a:r>
              <a:rPr lang="en-US" dirty="0"/>
              <a:t>By Lindsey Knutzen</a:t>
            </a:r>
          </a:p>
        </p:txBody>
      </p:sp>
      <p:pic>
        <p:nvPicPr>
          <p:cNvPr id="6" name="Nancy Sinatra - These Boots Are Made for Walkin'">
            <a:hlinkClick r:id="" action="ppaction://media"/>
            <a:extLst>
              <a:ext uri="{FF2B5EF4-FFF2-40B4-BE49-F238E27FC236}">
                <a16:creationId xmlns:a16="http://schemas.microsoft.com/office/drawing/2014/main" id="{3C331B28-BD0D-40D0-9CA1-2F308C493B94}"/>
              </a:ext>
            </a:extLst>
          </p:cNvPr>
          <p:cNvPicPr>
            <a:picLocks noChangeAspect="1"/>
          </p:cNvPicPr>
          <p:nvPr>
            <a:audioFile r:link="rId1"/>
            <p:extLst>
              <p:ext uri="{DAA4B4D4-6D71-4841-9C94-3DE7FCFB9230}">
                <p14:media xmlns:p14="http://schemas.microsoft.com/office/powerpoint/2010/main" r:embed="rId2">
                  <p14:trim st="28788" end="42607.125"/>
                  <p14:fade in="500"/>
                </p14:media>
              </p:ext>
            </p:extLst>
          </p:nvPr>
        </p:nvPicPr>
        <p:blipFill>
          <a:blip r:embed="rId6"/>
          <a:stretch>
            <a:fillRect/>
          </a:stretch>
        </p:blipFill>
        <p:spPr>
          <a:xfrm>
            <a:off x="1319366" y="357725"/>
            <a:ext cx="203200" cy="203200"/>
          </a:xfrm>
          <a:prstGeom prst="rect">
            <a:avLst/>
          </a:prstGeom>
        </p:spPr>
      </p:pic>
    </p:spTree>
    <p:extLst>
      <p:ext uri="{BB962C8B-B14F-4D97-AF65-F5344CB8AC3E}">
        <p14:creationId xmlns:p14="http://schemas.microsoft.com/office/powerpoint/2010/main" val="2526072817"/>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6927E8-BD6D-44F6-8F99-CEED9039923B}"/>
              </a:ext>
            </a:extLst>
          </p:cNvPr>
          <p:cNvSpPr>
            <a:spLocks noGrp="1"/>
          </p:cNvSpPr>
          <p:nvPr>
            <p:ph type="title"/>
          </p:nvPr>
        </p:nvSpPr>
        <p:spPr>
          <a:xfrm>
            <a:off x="747491" y="1679225"/>
            <a:ext cx="3382832" cy="3499549"/>
          </a:xfrm>
        </p:spPr>
        <p:txBody>
          <a:bodyPr vert="horz" lIns="91440" tIns="45720" rIns="91440" bIns="45720" rtlCol="0" anchor="ctr">
            <a:normAutofit/>
          </a:bodyPr>
          <a:lstStyle/>
          <a:p>
            <a:r>
              <a:rPr lang="en-US" sz="7200" dirty="0"/>
              <a:t>What?</a:t>
            </a:r>
          </a:p>
        </p:txBody>
      </p:sp>
      <p:pic>
        <p:nvPicPr>
          <p:cNvPr id="1026" name="Picture 2" descr="Image result for steve madden high heels">
            <a:extLst>
              <a:ext uri="{FF2B5EF4-FFF2-40B4-BE49-F238E27FC236}">
                <a16:creationId xmlns:a16="http://schemas.microsoft.com/office/drawing/2014/main" id="{2332C77F-A359-4D64-BFF5-CC80B5FC27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18" r="-1" b="-1"/>
          <a:stretch/>
        </p:blipFill>
        <p:spPr bwMode="auto">
          <a:xfrm>
            <a:off x="4654297" y="10"/>
            <a:ext cx="7537704"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919504"/>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heeled boot in stirrup">
            <a:extLst>
              <a:ext uri="{FF2B5EF4-FFF2-40B4-BE49-F238E27FC236}">
                <a16:creationId xmlns:a16="http://schemas.microsoft.com/office/drawing/2014/main" id="{37000A14-908A-4701-9658-278615B72061}"/>
              </a:ext>
            </a:extLst>
          </p:cNvPr>
          <p:cNvPicPr>
            <a:picLocks noChangeAspect="1" noChangeArrowheads="1"/>
          </p:cNvPicPr>
          <p:nvPr/>
        </p:nvPicPr>
        <p:blipFill rotWithShape="1">
          <a:blip r:embed="rId2">
            <a:alphaModFix amt="25000"/>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641C4D6-9B5E-4E16-A195-1374CED01F27}"/>
              </a:ext>
            </a:extLst>
          </p:cNvPr>
          <p:cNvSpPr>
            <a:spLocks noGrp="1"/>
          </p:cNvSpPr>
          <p:nvPr>
            <p:ph type="title"/>
          </p:nvPr>
        </p:nvSpPr>
        <p:spPr>
          <a:xfrm>
            <a:off x="913795" y="609600"/>
            <a:ext cx="10353762" cy="1257300"/>
          </a:xfrm>
        </p:spPr>
        <p:txBody>
          <a:bodyPr>
            <a:normAutofit/>
          </a:bodyPr>
          <a:lstStyle/>
          <a:p>
            <a:r>
              <a:rPr lang="en-US" dirty="0"/>
              <a:t>Why?</a:t>
            </a:r>
          </a:p>
        </p:txBody>
      </p:sp>
      <p:sp>
        <p:nvSpPr>
          <p:cNvPr id="3" name="Content Placeholder 2">
            <a:extLst>
              <a:ext uri="{FF2B5EF4-FFF2-40B4-BE49-F238E27FC236}">
                <a16:creationId xmlns:a16="http://schemas.microsoft.com/office/drawing/2014/main" id="{AC73D1EF-12A0-4FB5-900C-679FFB7FDA3C}"/>
              </a:ext>
            </a:extLst>
          </p:cNvPr>
          <p:cNvSpPr>
            <a:spLocks noGrp="1"/>
          </p:cNvSpPr>
          <p:nvPr>
            <p:ph idx="1"/>
          </p:nvPr>
        </p:nvSpPr>
        <p:spPr>
          <a:xfrm>
            <a:off x="913795" y="2076450"/>
            <a:ext cx="5182205" cy="3714749"/>
          </a:xfrm>
        </p:spPr>
        <p:txBody>
          <a:bodyPr anchor="t">
            <a:noAutofit/>
          </a:bodyPr>
          <a:lstStyle/>
          <a:p>
            <a:r>
              <a:rPr lang="en-US" sz="2800" dirty="0"/>
              <a:t>Started with cowboys to keep their heels in the stirrups</a:t>
            </a:r>
          </a:p>
          <a:p>
            <a:r>
              <a:rPr lang="en-US" sz="2800" dirty="0"/>
              <a:t>Men wore the first heeled shoes!</a:t>
            </a:r>
          </a:p>
          <a:p>
            <a:r>
              <a:rPr lang="en-US" sz="2800" dirty="0"/>
              <a:t>Became a symbol of upper class</a:t>
            </a:r>
          </a:p>
        </p:txBody>
      </p:sp>
      <p:sp>
        <p:nvSpPr>
          <p:cNvPr id="4" name="Content Placeholder 2">
            <a:extLst>
              <a:ext uri="{FF2B5EF4-FFF2-40B4-BE49-F238E27FC236}">
                <a16:creationId xmlns:a16="http://schemas.microsoft.com/office/drawing/2014/main" id="{669B6756-4AE4-455B-86A5-78396F8F41C8}"/>
              </a:ext>
            </a:extLst>
          </p:cNvPr>
          <p:cNvSpPr txBox="1">
            <a:spLocks/>
          </p:cNvSpPr>
          <p:nvPr/>
        </p:nvSpPr>
        <p:spPr>
          <a:xfrm>
            <a:off x="6405361" y="2076449"/>
            <a:ext cx="5107297"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sz="2800" dirty="0"/>
              <a:t>Women started wearing shoes to make their feet appear smaller</a:t>
            </a:r>
          </a:p>
          <a:p>
            <a:r>
              <a:rPr lang="en-US" sz="2800" dirty="0"/>
              <a:t>Nothing to do with lengthening the leg</a:t>
            </a:r>
          </a:p>
        </p:txBody>
      </p:sp>
    </p:spTree>
    <p:extLst>
      <p:ext uri="{BB962C8B-B14F-4D97-AF65-F5344CB8AC3E}">
        <p14:creationId xmlns:p14="http://schemas.microsoft.com/office/powerpoint/2010/main" val="2365643564"/>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2B4E9-0838-4B3B-82D5-4460625B8DB2}"/>
              </a:ext>
            </a:extLst>
          </p:cNvPr>
          <p:cNvSpPr>
            <a:spLocks noGrp="1"/>
          </p:cNvSpPr>
          <p:nvPr>
            <p:ph type="title"/>
          </p:nvPr>
        </p:nvSpPr>
        <p:spPr>
          <a:xfrm>
            <a:off x="633743" y="609599"/>
            <a:ext cx="3413156" cy="5273675"/>
          </a:xfrm>
        </p:spPr>
        <p:txBody>
          <a:bodyPr>
            <a:normAutofit/>
          </a:bodyPr>
          <a:lstStyle/>
          <a:p>
            <a:r>
              <a:rPr lang="en-US" dirty="0"/>
              <a:t>When?</a:t>
            </a:r>
          </a:p>
        </p:txBody>
      </p:sp>
      <p:pic>
        <p:nvPicPr>
          <p:cNvPr id="10" name="Picture 9">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E863522E-D973-4CD1-A440-53E2A2968DD1}"/>
              </a:ext>
            </a:extLst>
          </p:cNvPr>
          <p:cNvGraphicFramePr>
            <a:graphicFrameLocks noGrp="1"/>
          </p:cNvGraphicFramePr>
          <p:nvPr>
            <p:ph idx="1"/>
            <p:extLst>
              <p:ext uri="{D42A27DB-BD31-4B8C-83A1-F6EECF244321}">
                <p14:modId xmlns:p14="http://schemas.microsoft.com/office/powerpoint/2010/main" val="2138043120"/>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66029326"/>
      </p:ext>
    </p:extLst>
  </p:cSld>
  <p:clrMapOvr>
    <a:masterClrMapping/>
  </p:clrMapOvr>
  <mc:AlternateContent xmlns:mc="http://schemas.openxmlformats.org/markup-compatibility/2006">
    <mc:Choice xmlns:p14="http://schemas.microsoft.com/office/powerpoint/2010/main" Requires="p14">
      <p:transition spd="slow" p14:dur="2000" advClick="0" advTm="9000"/>
    </mc:Choice>
    <mc:Fallback>
      <p:transition spd="slow" advClick="0" advTm="9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67083A-9A7F-4138-9DE2-45A84713303B}"/>
              </a:ext>
            </a:extLst>
          </p:cNvPr>
          <p:cNvSpPr>
            <a:spLocks noGrp="1"/>
          </p:cNvSpPr>
          <p:nvPr>
            <p:ph type="title"/>
          </p:nvPr>
        </p:nvSpPr>
        <p:spPr>
          <a:xfrm>
            <a:off x="861791" y="835383"/>
            <a:ext cx="3382832" cy="791939"/>
          </a:xfrm>
        </p:spPr>
        <p:txBody>
          <a:bodyPr vert="horz" lIns="91440" tIns="45720" rIns="91440" bIns="45720" rtlCol="0" anchor="t">
            <a:normAutofit/>
          </a:bodyPr>
          <a:lstStyle/>
          <a:p>
            <a:r>
              <a:rPr lang="en-US" sz="4200"/>
              <a:t>How?</a:t>
            </a:r>
          </a:p>
        </p:txBody>
      </p:sp>
      <p:pic>
        <p:nvPicPr>
          <p:cNvPr id="3074" name="Picture 2" descr="The first step in high heel manufacture involves die cutting the shoe parts. Next, the components are drawn into a machine equipped with a number of lasts—a shoe mold. The parts of the high heel are stitched or cemented together and then pressed. Lastly, the heel is either screwed, nailed, or cemented to the shoe.">
            <a:extLst>
              <a:ext uri="{FF2B5EF4-FFF2-40B4-BE49-F238E27FC236}">
                <a16:creationId xmlns:a16="http://schemas.microsoft.com/office/drawing/2014/main" id="{53E66769-8774-4629-A74B-D389986440B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8170" r="3900" b="-1"/>
          <a:stretch/>
        </p:blipFill>
        <p:spPr bwMode="auto">
          <a:xfrm>
            <a:off x="4654297" y="10"/>
            <a:ext cx="7537704" cy="685799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FA384604-7C7C-4DD3-9AAE-06F82BD46468}"/>
              </a:ext>
            </a:extLst>
          </p:cNvPr>
          <p:cNvSpPr txBox="1">
            <a:spLocks/>
          </p:cNvSpPr>
          <p:nvPr/>
        </p:nvSpPr>
        <p:spPr>
          <a:xfrm>
            <a:off x="286720" y="1964176"/>
            <a:ext cx="4099300" cy="363846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algn="ctr" defTabSz="457200" rtl="0" eaLnBrk="1" latinLnBrk="0" hangingPunct="1">
              <a:lnSpc>
                <a:spcPct val="90000"/>
              </a:lnSpc>
              <a:spcBef>
                <a:spcPct val="0"/>
              </a:spcBef>
              <a:buNone/>
              <a:defRPr sz="3900" i="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spcAft>
                <a:spcPts val="1800"/>
              </a:spcAft>
              <a:buFont typeface="Arial" panose="020B0604020202020204" pitchFamily="34" charset="0"/>
              <a:buChar char="•"/>
            </a:pPr>
            <a:r>
              <a:rPr lang="en-US" sz="2400" i="0" dirty="0">
                <a:latin typeface="+mn-lt"/>
              </a:rPr>
              <a:t>Made in 3 separate parts</a:t>
            </a:r>
          </a:p>
          <a:p>
            <a:pPr marL="914400" lvl="1" indent="-457200">
              <a:spcAft>
                <a:spcPts val="1800"/>
              </a:spcAft>
              <a:buFont typeface="Arial" panose="020B0604020202020204" pitchFamily="34" charset="0"/>
              <a:buChar char="•"/>
            </a:pPr>
            <a:r>
              <a:rPr lang="en-US" sz="2000" i="0" dirty="0"/>
              <a:t>The sole, upper, and </a:t>
            </a:r>
            <a:r>
              <a:rPr lang="en-US" sz="2000" dirty="0"/>
              <a:t>heel</a:t>
            </a:r>
            <a:endParaRPr lang="en-US" sz="2000" i="0" dirty="0"/>
          </a:p>
          <a:p>
            <a:pPr marL="457200" indent="-457200" algn="l">
              <a:spcAft>
                <a:spcPts val="1800"/>
              </a:spcAft>
              <a:buFont typeface="Arial" panose="020B0604020202020204" pitchFamily="34" charset="0"/>
              <a:buChar char="•"/>
            </a:pPr>
            <a:r>
              <a:rPr lang="en-US" sz="2400" i="0" dirty="0">
                <a:latin typeface="+mn-lt"/>
              </a:rPr>
              <a:t>Mass production is largely done by machine with quality control workers</a:t>
            </a:r>
          </a:p>
        </p:txBody>
      </p:sp>
    </p:spTree>
    <p:extLst>
      <p:ext uri="{BB962C8B-B14F-4D97-AF65-F5344CB8AC3E}">
        <p14:creationId xmlns:p14="http://schemas.microsoft.com/office/powerpoint/2010/main" val="3692261337"/>
      </p:ext>
    </p:extLst>
  </p:cSld>
  <p:clrMapOvr>
    <a:masterClrMapping/>
  </p:clrMapOvr>
  <mc:AlternateContent xmlns:mc="http://schemas.openxmlformats.org/markup-compatibility/2006">
    <mc:Choice xmlns:p14="http://schemas.microsoft.com/office/powerpoint/2010/main" Requires="p14">
      <p:transition spd="slow" p14:dur="2000" advClick="0" advTm="8000"/>
    </mc:Choice>
    <mc:Fallback>
      <p:transition spd="slow" advClick="0" advTm="8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8CCEB25-E2E3-481F-A03A-19767D3E7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1B1BC4-A5A3-41DC-9C04-1F78A42E310C}"/>
              </a:ext>
            </a:extLst>
          </p:cNvPr>
          <p:cNvSpPr>
            <a:spLocks noGrp="1"/>
          </p:cNvSpPr>
          <p:nvPr>
            <p:ph type="title"/>
          </p:nvPr>
        </p:nvSpPr>
        <p:spPr>
          <a:xfrm>
            <a:off x="913795" y="609600"/>
            <a:ext cx="3078749" cy="970450"/>
          </a:xfrm>
        </p:spPr>
        <p:txBody>
          <a:bodyPr anchor="b">
            <a:normAutofit/>
          </a:bodyPr>
          <a:lstStyle/>
          <a:p>
            <a:pPr algn="l"/>
            <a:r>
              <a:rPr lang="en-US" sz="2800"/>
              <a:t>Where?</a:t>
            </a:r>
          </a:p>
        </p:txBody>
      </p:sp>
      <p:sp>
        <p:nvSpPr>
          <p:cNvPr id="3" name="Content Placeholder 2">
            <a:extLst>
              <a:ext uri="{FF2B5EF4-FFF2-40B4-BE49-F238E27FC236}">
                <a16:creationId xmlns:a16="http://schemas.microsoft.com/office/drawing/2014/main" id="{5E3D3E5F-3386-4B24-8585-C875E30B247E}"/>
              </a:ext>
            </a:extLst>
          </p:cNvPr>
          <p:cNvSpPr>
            <a:spLocks noGrp="1"/>
          </p:cNvSpPr>
          <p:nvPr>
            <p:ph idx="1"/>
          </p:nvPr>
        </p:nvSpPr>
        <p:spPr>
          <a:xfrm>
            <a:off x="913795" y="1732449"/>
            <a:ext cx="3078749" cy="4058751"/>
          </a:xfrm>
        </p:spPr>
        <p:txBody>
          <a:bodyPr anchor="t">
            <a:normAutofit/>
          </a:bodyPr>
          <a:lstStyle/>
          <a:p>
            <a:r>
              <a:rPr lang="en-US" sz="2400" dirty="0"/>
              <a:t>Started in Persia</a:t>
            </a:r>
          </a:p>
          <a:p>
            <a:r>
              <a:rPr lang="en-US" sz="2400" dirty="0"/>
              <a:t>Moved through the rest of Europe</a:t>
            </a:r>
          </a:p>
          <a:p>
            <a:r>
              <a:rPr lang="en-US" sz="2400" dirty="0"/>
              <a:t>Eventually spread throughout the world</a:t>
            </a:r>
          </a:p>
        </p:txBody>
      </p:sp>
      <p:pic>
        <p:nvPicPr>
          <p:cNvPr id="137" name="Picture 13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4098" name="Picture 2" descr="Image result for earth">
            <a:extLst>
              <a:ext uri="{FF2B5EF4-FFF2-40B4-BE49-F238E27FC236}">
                <a16:creationId xmlns:a16="http://schemas.microsoft.com/office/drawing/2014/main" id="{916897B5-4304-4677-96F1-C05CEAC1D3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018" r="-1" b="-1"/>
          <a:stretch/>
        </p:blipFill>
        <p:spPr bwMode="auto">
          <a:xfrm>
            <a:off x="4654295" y="10"/>
            <a:ext cx="753770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198339"/>
      </p:ext>
    </p:extLst>
  </p:cSld>
  <p:clrMapOvr>
    <a:masterClrMapping/>
  </p:clrMapOvr>
  <mc:AlternateContent xmlns:mc="http://schemas.openxmlformats.org/markup-compatibility/2006">
    <mc:Choice xmlns:p14="http://schemas.microsoft.com/office/powerpoint/2010/main" Requires="p14">
      <p:transition spd="slow" p14:dur="2000" advClick="0" advTm="8000"/>
    </mc:Choice>
    <mc:Fallback>
      <p:transition spd="slow" advClick="0" advTm="8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57B920A2-7367-42CF-8BE0-F5D91AB7B1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68" r="-1" b="21673"/>
          <a:stretch/>
        </p:blipFill>
        <p:spPr bwMode="auto">
          <a:xfrm>
            <a:off x="-8622" y="10"/>
            <a:ext cx="609600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C3072BA2-1236-437A-8C5C-07B339150813}"/>
              </a:ext>
            </a:extLst>
          </p:cNvPr>
          <p:cNvSpPr>
            <a:spLocks noGrp="1"/>
          </p:cNvSpPr>
          <p:nvPr>
            <p:ph type="title"/>
          </p:nvPr>
        </p:nvSpPr>
        <p:spPr>
          <a:xfrm>
            <a:off x="6900493" y="609600"/>
            <a:ext cx="4538124" cy="970450"/>
          </a:xfrm>
        </p:spPr>
        <p:txBody>
          <a:bodyPr anchor="b">
            <a:normAutofit/>
          </a:bodyPr>
          <a:lstStyle/>
          <a:p>
            <a:pPr algn="l"/>
            <a:r>
              <a:rPr lang="en-US" sz="3200" dirty="0"/>
              <a:t>Who?</a:t>
            </a:r>
          </a:p>
        </p:txBody>
      </p:sp>
      <p:sp>
        <p:nvSpPr>
          <p:cNvPr id="3" name="Content Placeholder 2">
            <a:extLst>
              <a:ext uri="{FF2B5EF4-FFF2-40B4-BE49-F238E27FC236}">
                <a16:creationId xmlns:a16="http://schemas.microsoft.com/office/drawing/2014/main" id="{5DC7F574-2638-43BD-A8A6-3D3F4694B6FE}"/>
              </a:ext>
            </a:extLst>
          </p:cNvPr>
          <p:cNvSpPr>
            <a:spLocks noGrp="1"/>
          </p:cNvSpPr>
          <p:nvPr>
            <p:ph idx="1"/>
          </p:nvPr>
        </p:nvSpPr>
        <p:spPr>
          <a:xfrm>
            <a:off x="6900493" y="1732449"/>
            <a:ext cx="4403596" cy="4058751"/>
          </a:xfrm>
        </p:spPr>
        <p:txBody>
          <a:bodyPr anchor="t">
            <a:normAutofit/>
          </a:bodyPr>
          <a:lstStyle/>
          <a:p>
            <a:r>
              <a:rPr lang="en-US" sz="2400" dirty="0" err="1">
                <a:effectLst/>
              </a:rPr>
              <a:t>Shāh</a:t>
            </a:r>
            <a:r>
              <a:rPr lang="en-US" sz="2400" dirty="0">
                <a:effectLst/>
              </a:rPr>
              <a:t> </a:t>
            </a:r>
            <a:r>
              <a:rPr lang="en-US" sz="2400" dirty="0" err="1">
                <a:effectLst/>
              </a:rPr>
              <a:t>Abbās</a:t>
            </a:r>
            <a:r>
              <a:rPr lang="en-US" sz="2400" dirty="0">
                <a:effectLst/>
              </a:rPr>
              <a:t> the Great </a:t>
            </a:r>
          </a:p>
          <a:p>
            <a:r>
              <a:rPr lang="en-US" sz="2400" dirty="0">
                <a:effectLst/>
              </a:rPr>
              <a:t>5</a:t>
            </a:r>
            <a:r>
              <a:rPr lang="en-US" sz="2400" baseline="30000" dirty="0">
                <a:effectLst/>
              </a:rPr>
              <a:t>th</a:t>
            </a:r>
            <a:r>
              <a:rPr lang="en-US" sz="2400" dirty="0">
                <a:effectLst/>
              </a:rPr>
              <a:t> king of Iran</a:t>
            </a:r>
          </a:p>
          <a:p>
            <a:r>
              <a:rPr lang="en-US" sz="2400" dirty="0">
                <a:effectLst/>
              </a:rPr>
              <a:t>First to wear them to make himself appear taller</a:t>
            </a:r>
            <a:endParaRPr lang="en-US" sz="2400" dirty="0"/>
          </a:p>
        </p:txBody>
      </p:sp>
    </p:spTree>
    <p:extLst>
      <p:ext uri="{BB962C8B-B14F-4D97-AF65-F5344CB8AC3E}">
        <p14:creationId xmlns:p14="http://schemas.microsoft.com/office/powerpoint/2010/main" val="1466347696"/>
      </p:ext>
    </p:extLst>
  </p:cSld>
  <p:clrMapOvr>
    <a:masterClrMapping/>
  </p:clrMapOvr>
  <mc:AlternateContent xmlns:mc="http://schemas.openxmlformats.org/markup-compatibility/2006">
    <mc:Choice xmlns:p14="http://schemas.microsoft.com/office/powerpoint/2010/main" Requires="p14">
      <p:transition spd="slow" p14:dur="2000" advClick="0" advTm="8000"/>
    </mc:Choice>
    <mc:Fallback>
      <p:transition spd="slow" advClick="0" advTm="800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DarkSeedLeftStep">
      <a:dk1>
        <a:srgbClr val="000000"/>
      </a:dk1>
      <a:lt1>
        <a:srgbClr val="FFFFFF"/>
      </a:lt1>
      <a:dk2>
        <a:srgbClr val="242E41"/>
      </a:dk2>
      <a:lt2>
        <a:srgbClr val="E2E8E4"/>
      </a:lt2>
      <a:accent1>
        <a:srgbClr val="E729A0"/>
      </a:accent1>
      <a:accent2>
        <a:srgbClr val="CC17D5"/>
      </a:accent2>
      <a:accent3>
        <a:srgbClr val="8F29E7"/>
      </a:accent3>
      <a:accent4>
        <a:srgbClr val="523FDC"/>
      </a:accent4>
      <a:accent5>
        <a:srgbClr val="2961E7"/>
      </a:accent5>
      <a:accent6>
        <a:srgbClr val="179ED5"/>
      </a:accent6>
      <a:hlink>
        <a:srgbClr val="616FCA"/>
      </a:hlink>
      <a:folHlink>
        <a:srgbClr val="7F7F7F"/>
      </a:folHlink>
    </a:clrScheme>
    <a:fontScheme name="Slate">
      <a:majorFont>
        <a:latin typeface="Georgia Pro"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Dubai"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11</TotalTime>
  <Words>134</Words>
  <Application>Microsoft Office PowerPoint</Application>
  <PresentationFormat>Widescreen</PresentationFormat>
  <Paragraphs>25</Paragraphs>
  <Slides>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Dubai</vt:lpstr>
      <vt:lpstr>Georgia Pro</vt:lpstr>
      <vt:lpstr>Wingdings 2</vt:lpstr>
      <vt:lpstr>SlateVTI</vt:lpstr>
      <vt:lpstr>The High Heel</vt:lpstr>
      <vt:lpstr>What?</vt:lpstr>
      <vt:lpstr>Why?</vt:lpstr>
      <vt:lpstr>When?</vt:lpstr>
      <vt:lpstr>How?</vt:lpstr>
      <vt:lpstr>Where?</vt:lpstr>
      <vt:lpstr>Who?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High Heel</dc:title>
  <dc:creator>Lindsey Knutzen</dc:creator>
  <cp:lastModifiedBy>Lindsey Knutzen</cp:lastModifiedBy>
  <cp:revision>2</cp:revision>
  <dcterms:created xsi:type="dcterms:W3CDTF">2020-02-06T17:36:08Z</dcterms:created>
  <dcterms:modified xsi:type="dcterms:W3CDTF">2020-02-06T17:47:17Z</dcterms:modified>
</cp:coreProperties>
</file>